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8" r:id="rId7"/>
    <p:sldId id="270" r:id="rId8"/>
    <p:sldId id="272" r:id="rId9"/>
    <p:sldId id="273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CEDC3-861F-4EB8-A544-48F9A1C772B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B61A9-76F7-4563-9E63-0095828504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EFBAD-9C99-40FA-9D10-75458F9F89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7DD8E-4170-428D-B6CC-FE65A8B062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9D5E7-306D-4C0C-85EB-82C89D1134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E23CC-A277-447D-A7A4-046C4C6B14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B1CF-A0C1-4B94-9510-1B5C366433A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AC5E8-2786-4A5C-94D0-05294F1BDC7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0044-6828-4DFB-B45C-5F529EFE96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5522A-1FDE-4093-A592-643B54A0C00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7966F-9DBA-4C8A-8286-9165215F994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69A1D49-87FD-4289-B270-946C4FF2B6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pPr eaLnBrk="1" hangingPunct="1"/>
            <a:r>
              <a:rPr lang="pl-PL" sz="2800" b="1" dirty="0" smtClean="0"/>
              <a:t>DZIEDZICTWO KULTUROWE </a:t>
            </a:r>
            <a:br>
              <a:rPr lang="pl-PL" sz="2800" b="1" dirty="0" smtClean="0"/>
            </a:b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historyczne i socjologiczne ujęcie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797425"/>
            <a:ext cx="6400800" cy="1273175"/>
          </a:xfrm>
        </p:spPr>
        <p:txBody>
          <a:bodyPr/>
          <a:lstStyle/>
          <a:p>
            <a:pPr eaLnBrk="1" hangingPunct="1"/>
            <a:r>
              <a:rPr lang="pl-PL" sz="2400" dirty="0" smtClean="0"/>
              <a:t>dr hab. Izabela Lewandowska, prof. UWM</a:t>
            </a:r>
          </a:p>
          <a:p>
            <a:pPr eaLnBrk="1" hangingPunct="1"/>
            <a:r>
              <a:rPr lang="pl-PL" sz="2400" smtClean="0"/>
              <a:t>Instytut </a:t>
            </a:r>
            <a:r>
              <a:rPr lang="pl-PL" sz="2400" smtClean="0"/>
              <a:t>Historii UWM</a:t>
            </a: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i="1" smtClean="0"/>
              <a:t>	Pojęcie</a:t>
            </a:r>
            <a:r>
              <a:rPr lang="pl-PL" b="1" i="1" smtClean="0"/>
              <a:t> „dziedzictwo”</a:t>
            </a:r>
            <a:r>
              <a:rPr lang="pl-PL" i="1" smtClean="0"/>
              <a:t> oznaczało prawną zasadę, „na mocy której jedna osoba po śmierci drugiej i jej wszystkie prawa, a szczególniej majątkowe, majątkowo-prawne na siebie przyjmuje i istnienie jej przedłuża. Osoba przyjmująca na siebie takową rolę nazywa się dziedzicem, a czynność, przez którą w prawo zmarłej osoby wstępuje dziedziczeniem”</a:t>
            </a:r>
            <a:r>
              <a:rPr lang="pl-PL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i="1" smtClean="0"/>
              <a:t>	Encyklopedia Powszechna S. Orgelbranda</a:t>
            </a:r>
            <a:r>
              <a:rPr lang="pl-PL" sz="2400" smtClean="0"/>
              <a:t>, T. 3, Warszawa 1873</a:t>
            </a:r>
            <a:r>
              <a:rPr lang="pl-PL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4525963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pl-PL" dirty="0" smtClean="0"/>
              <a:t>mienie (głównie ziemia), mienie dziedziczne, spadek,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pl-PL" dirty="0" smtClean="0"/>
              <a:t>posiadanie (mienia) z prawem dziedziczenia</a:t>
            </a:r>
          </a:p>
          <a:p>
            <a:pPr eaLnBrk="1" hangingPunct="1">
              <a:buFontTx/>
              <a:buNone/>
            </a:pPr>
            <a:endParaRPr lang="pl-PL" dirty="0" smtClean="0"/>
          </a:p>
          <a:p>
            <a:pPr eaLnBrk="1" hangingPunct="1">
              <a:buFontTx/>
              <a:buNone/>
            </a:pPr>
            <a:r>
              <a:rPr lang="pl-PL" sz="2000" i="1" dirty="0" smtClean="0"/>
              <a:t>	</a:t>
            </a:r>
          </a:p>
          <a:p>
            <a:pPr eaLnBrk="1" hangingPunct="1">
              <a:buFontTx/>
              <a:buNone/>
            </a:pPr>
            <a:r>
              <a:rPr lang="pl-PL" sz="2000" i="1" dirty="0" smtClean="0"/>
              <a:t>	Słownik Staropolski</a:t>
            </a:r>
            <a:r>
              <a:rPr lang="pl-PL" sz="2000" dirty="0" smtClean="0"/>
              <a:t>, red. S. Urbańczyk, T. II, </a:t>
            </a:r>
            <a:r>
              <a:rPr lang="pl-PL" sz="2000" dirty="0" err="1" smtClean="0"/>
              <a:t>Wrocław-Kraków-Warszawa</a:t>
            </a:r>
            <a:r>
              <a:rPr lang="pl-PL" sz="2000" dirty="0" smtClean="0"/>
              <a:t> 1956-1959</a:t>
            </a:r>
            <a:r>
              <a:rPr lang="pl-PL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759450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pl-PL" dirty="0" smtClean="0"/>
              <a:t>majątek przejęty jako spadek; 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pl-PL" dirty="0" smtClean="0"/>
              <a:t>dobra kultury, nauki, sztuki itp. pozostawione przez poprzednie pokolenia, przykład: Dziedzictwo kulturowe; 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pl-PL" dirty="0" smtClean="0"/>
              <a:t>dziedziczenie lub prawo dziedziczenia czegoś.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l-PL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sz="2400" i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l-PL" sz="24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sz="2400" i="1" dirty="0" smtClean="0"/>
              <a:t>	Uniwersalny słownik języka polskiego</a:t>
            </a:r>
            <a:r>
              <a:rPr lang="pl-PL" sz="2400" dirty="0" smtClean="0"/>
              <a:t>, red. S. Dubicz, Warszawa 2003, T. 1. </a:t>
            </a:r>
            <a:r>
              <a:rPr lang="pl-PL" sz="2400" i="1" dirty="0" smtClean="0"/>
              <a:t>Słownik 100 tysięcy potrzebnych słów pod redakcją profesora Jerzego Bralczyka</a:t>
            </a:r>
            <a:r>
              <a:rPr lang="pl-PL" sz="2400" dirty="0" smtClean="0"/>
              <a:t>, Warszawa 2005. </a:t>
            </a:r>
            <a:r>
              <a:rPr lang="pl-PL" sz="2400" i="1" dirty="0" smtClean="0"/>
              <a:t>Słownik współczesnego języka polskiego</a:t>
            </a:r>
            <a:r>
              <a:rPr lang="pl-PL" sz="2400" dirty="0" smtClean="0"/>
              <a:t>, wyd. </a:t>
            </a:r>
            <a:r>
              <a:rPr lang="pl-PL" sz="2400" dirty="0" err="1" smtClean="0"/>
              <a:t>Reader’s</a:t>
            </a:r>
            <a:r>
              <a:rPr lang="pl-PL" sz="2400" dirty="0" smtClean="0"/>
              <a:t> </a:t>
            </a:r>
            <a:r>
              <a:rPr lang="pl-PL" sz="2400" dirty="0" err="1" smtClean="0"/>
              <a:t>Digest</a:t>
            </a:r>
            <a:r>
              <a:rPr lang="pl-PL" sz="2400" dirty="0" smtClean="0"/>
              <a:t>, Warszawa 1998.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sz="2800" dirty="0" smtClean="0"/>
              <a:t>	„Tradycja (dziedzictwo kulturowe) – treści i dobra kulturowe przekazywane (nadawane i odbierane) w czasie i przestrzeni, podlegające społecznemu wartościowaniu, zazwyczaj uznawane za ważne i doniosłe zarówno dla teraźniejszości danej zbiorowości, jak i dla jej przyszłości; są to głównie takie elementy, jak normy społeczne, wzorce działania, obyczaje, wierzenia, sposoby myślenia, wytwory materialne; za tradycję uznaje się także czasami sam proces transmisji treści kulturalnych”. </a:t>
            </a:r>
          </a:p>
          <a:p>
            <a:pPr eaLnBrk="1" hangingPunct="1">
              <a:buFontTx/>
              <a:buNone/>
            </a:pPr>
            <a:r>
              <a:rPr lang="pl-PL" sz="2000" dirty="0" smtClean="0"/>
              <a:t>	</a:t>
            </a:r>
          </a:p>
          <a:p>
            <a:pPr eaLnBrk="1" hangingPunct="1">
              <a:buFontTx/>
              <a:buNone/>
            </a:pPr>
            <a:r>
              <a:rPr lang="pl-PL" sz="2000" dirty="0" smtClean="0"/>
              <a:t>	K. </a:t>
            </a:r>
            <a:r>
              <a:rPr lang="pl-PL" sz="2000" dirty="0" err="1" smtClean="0"/>
              <a:t>Olechnicki</a:t>
            </a:r>
            <a:r>
              <a:rPr lang="pl-PL" sz="2000" dirty="0" smtClean="0"/>
              <a:t>, P. Załęski, </a:t>
            </a:r>
            <a:r>
              <a:rPr lang="pl-PL" sz="2000" i="1" dirty="0" smtClean="0"/>
              <a:t>Słownik socjologiczny</a:t>
            </a:r>
            <a:r>
              <a:rPr lang="pl-PL" sz="2000" dirty="0" smtClean="0"/>
              <a:t>, Toruń 1997.</a:t>
            </a:r>
            <a:r>
              <a:rPr lang="pl-PL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 noChangeAspect="1"/>
          </p:cNvGrpSpPr>
          <p:nvPr/>
        </p:nvGrpSpPr>
        <p:grpSpPr bwMode="auto">
          <a:xfrm>
            <a:off x="-180975" y="260350"/>
            <a:ext cx="9504363" cy="6597650"/>
            <a:chOff x="1668" y="1418"/>
            <a:chExt cx="12978" cy="6660"/>
          </a:xfrm>
        </p:grpSpPr>
        <p:sp>
          <p:nvSpPr>
            <p:cNvPr id="7174" name="AutoShape 5"/>
            <p:cNvSpPr>
              <a:spLocks noChangeArrowheads="1"/>
            </p:cNvSpPr>
            <p:nvPr/>
          </p:nvSpPr>
          <p:spPr bwMode="auto">
            <a:xfrm>
              <a:off x="2160" y="1418"/>
              <a:ext cx="12240" cy="6660"/>
            </a:xfrm>
            <a:prstGeom prst="leftArrow">
              <a:avLst>
                <a:gd name="adj1" fmla="val 50000"/>
                <a:gd name="adj2" fmla="val 45946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175" name="Text Box 6"/>
            <p:cNvSpPr txBox="1">
              <a:spLocks noChangeArrowheads="1"/>
            </p:cNvSpPr>
            <p:nvPr/>
          </p:nvSpPr>
          <p:spPr bwMode="auto">
            <a:xfrm>
              <a:off x="3960" y="2799"/>
              <a:ext cx="9476" cy="1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solidFill>
                    <a:srgbClr val="FF0000"/>
                  </a:solidFill>
                  <a:latin typeface="Times New Roman" pitchFamily="18" charset="0"/>
                </a:rPr>
                <a:t>dziedzictwo kulturowe </a:t>
              </a:r>
              <a:r>
                <a:rPr lang="pl-PL" sz="1600">
                  <a:latin typeface="Times New Roman" pitchFamily="18" charset="0"/>
                </a:rPr>
                <a:t>= dziedzictwo </a:t>
              </a:r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światowe</a:t>
              </a:r>
              <a:r>
                <a:rPr lang="pl-PL" sz="1600">
                  <a:latin typeface="Times New Roman" pitchFamily="18" charset="0"/>
                </a:rPr>
                <a:t> </a:t>
              </a:r>
            </a:p>
            <a:p>
              <a:r>
                <a:rPr lang="pl-PL" sz="1600">
                  <a:latin typeface="Times New Roman" pitchFamily="18" charset="0"/>
                </a:rPr>
                <a:t>                      (Lista Światowego Dziedzictwa Kultury)</a:t>
              </a:r>
              <a:endParaRPr lang="pl-PL" sz="2400"/>
            </a:p>
          </p:txBody>
        </p:sp>
        <p:sp>
          <p:nvSpPr>
            <p:cNvPr id="7176" name="Text Box 7"/>
            <p:cNvSpPr txBox="1">
              <a:spLocks noChangeArrowheads="1"/>
            </p:cNvSpPr>
            <p:nvPr/>
          </p:nvSpPr>
          <p:spPr bwMode="auto">
            <a:xfrm>
              <a:off x="3930" y="4108"/>
              <a:ext cx="6480" cy="152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solidFill>
                    <a:srgbClr val="FF0000"/>
                  </a:solidFill>
                  <a:latin typeface="Times New Roman" pitchFamily="18" charset="0"/>
                </a:rPr>
                <a:t>dziedzictwo kulturowe </a:t>
              </a:r>
              <a:r>
                <a:rPr lang="pl-PL" sz="1600">
                  <a:latin typeface="Times New Roman" pitchFamily="18" charset="0"/>
                </a:rPr>
                <a:t>= dziedzictwo (tradycje) </a:t>
              </a:r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narodowe</a:t>
              </a:r>
              <a:endParaRPr lang="pl-PL" sz="1600">
                <a:latin typeface="Times New Roman" pitchFamily="18" charset="0"/>
              </a:endParaRPr>
            </a:p>
            <a:p>
              <a:endParaRPr lang="pl-PL" sz="1600">
                <a:latin typeface="Times New Roman" pitchFamily="18" charset="0"/>
              </a:endParaRPr>
            </a:p>
            <a:p>
              <a:r>
                <a:rPr lang="pl-PL" sz="1600">
                  <a:solidFill>
                    <a:srgbClr val="FF0000"/>
                  </a:solidFill>
                  <a:latin typeface="Times New Roman" pitchFamily="18" charset="0"/>
                </a:rPr>
                <a:t>dziedzictwo kulturowe </a:t>
              </a:r>
              <a:r>
                <a:rPr lang="pl-PL" sz="1600">
                  <a:latin typeface="Times New Roman" pitchFamily="18" charset="0"/>
                </a:rPr>
                <a:t>= dziedzictwo (tradycje) </a:t>
              </a:r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regionalne</a:t>
              </a:r>
              <a:endParaRPr lang="pl-PL" sz="2400"/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1668" y="1418"/>
              <a:ext cx="12978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pl-PL" sz="2800" cap="all" dirty="0"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latin typeface="+mj-lt"/>
                  <a:ea typeface="+mj-ea"/>
                  <a:cs typeface="+mj-cs"/>
                </a:rPr>
                <a:t>ZAKRESY TERYTORIALNE DZIEDZICTWA KULTUROWEGO </a:t>
              </a:r>
            </a:p>
          </p:txBody>
        </p:sp>
        <p:sp>
          <p:nvSpPr>
            <p:cNvPr id="7178" name="Text Box 9"/>
            <p:cNvSpPr txBox="1">
              <a:spLocks noChangeArrowheads="1"/>
            </p:cNvSpPr>
            <p:nvPr/>
          </p:nvSpPr>
          <p:spPr bwMode="auto">
            <a:xfrm>
              <a:off x="2160" y="3039"/>
              <a:ext cx="1080" cy="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latin typeface="Times New Roman" pitchFamily="18" charset="0"/>
                </a:rPr>
                <a:t>punkty</a:t>
              </a:r>
              <a:endParaRPr lang="pl-PL" sz="1600"/>
            </a:p>
          </p:txBody>
        </p:sp>
        <p:sp>
          <p:nvSpPr>
            <p:cNvPr id="7179" name="Text Box 10"/>
            <p:cNvSpPr txBox="1">
              <a:spLocks noChangeArrowheads="1"/>
            </p:cNvSpPr>
            <p:nvPr/>
          </p:nvSpPr>
          <p:spPr bwMode="auto">
            <a:xfrm>
              <a:off x="11205" y="3163"/>
              <a:ext cx="252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 sz="1200">
                <a:latin typeface="Times New Roman" pitchFamily="18" charset="0"/>
              </a:endParaRPr>
            </a:p>
            <a:p>
              <a:r>
                <a:rPr lang="pl-PL" sz="1600">
                  <a:latin typeface="Times New Roman" pitchFamily="18" charset="0"/>
                </a:rPr>
                <a:t>głównie materialne</a:t>
              </a:r>
              <a:endParaRPr lang="pl-PL" sz="2400"/>
            </a:p>
          </p:txBody>
        </p:sp>
        <p:sp>
          <p:nvSpPr>
            <p:cNvPr id="7180" name="Text Box 11"/>
            <p:cNvSpPr txBox="1">
              <a:spLocks noChangeArrowheads="1"/>
            </p:cNvSpPr>
            <p:nvPr/>
          </p:nvSpPr>
          <p:spPr bwMode="auto">
            <a:xfrm>
              <a:off x="2160" y="4616"/>
              <a:ext cx="1619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latin typeface="Times New Roman" pitchFamily="18" charset="0"/>
                </a:rPr>
                <a:t>płaszczyzny</a:t>
              </a:r>
              <a:endParaRPr lang="pl-PL" sz="1600"/>
            </a:p>
          </p:txBody>
        </p:sp>
        <p:sp>
          <p:nvSpPr>
            <p:cNvPr id="7181" name="Text Box 12"/>
            <p:cNvSpPr txBox="1">
              <a:spLocks noChangeArrowheads="1"/>
            </p:cNvSpPr>
            <p:nvPr/>
          </p:nvSpPr>
          <p:spPr bwMode="auto">
            <a:xfrm>
              <a:off x="3831" y="5925"/>
              <a:ext cx="719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solidFill>
                    <a:srgbClr val="FF0000"/>
                  </a:solidFill>
                  <a:latin typeface="Times New Roman" pitchFamily="18" charset="0"/>
                </a:rPr>
                <a:t>dziedzictwo kulturowe </a:t>
              </a:r>
              <a:r>
                <a:rPr lang="pl-PL" sz="1600">
                  <a:latin typeface="Times New Roman" pitchFamily="18" charset="0"/>
                </a:rPr>
                <a:t>= dziedzictwo (tradycje) </a:t>
              </a:r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rodzinne</a:t>
              </a:r>
              <a:r>
                <a:rPr lang="pl-PL" sz="1600">
                  <a:latin typeface="Times New Roman" pitchFamily="18" charset="0"/>
                </a:rPr>
                <a:t>, </a:t>
              </a:r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rodowe</a:t>
              </a:r>
              <a:endParaRPr lang="pl-PL" sz="2400"/>
            </a:p>
          </p:txBody>
        </p:sp>
        <p:sp>
          <p:nvSpPr>
            <p:cNvPr id="7182" name="Text Box 13"/>
            <p:cNvSpPr txBox="1">
              <a:spLocks noChangeArrowheads="1"/>
            </p:cNvSpPr>
            <p:nvPr/>
          </p:nvSpPr>
          <p:spPr bwMode="auto">
            <a:xfrm>
              <a:off x="2160" y="5998"/>
              <a:ext cx="1619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latin typeface="Times New Roman" pitchFamily="18" charset="0"/>
                </a:rPr>
                <a:t>linie</a:t>
              </a:r>
              <a:endParaRPr lang="pl-PL" sz="1600"/>
            </a:p>
          </p:txBody>
        </p:sp>
        <p:sp>
          <p:nvSpPr>
            <p:cNvPr id="7183" name="Text Box 14"/>
            <p:cNvSpPr txBox="1">
              <a:spLocks noChangeArrowheads="1"/>
            </p:cNvSpPr>
            <p:nvPr/>
          </p:nvSpPr>
          <p:spPr bwMode="auto">
            <a:xfrm>
              <a:off x="11160" y="6098"/>
              <a:ext cx="2703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07" name="AutoShape 15"/>
            <p:cNvSpPr>
              <a:spLocks noChangeArrowheads="1"/>
            </p:cNvSpPr>
            <p:nvPr/>
          </p:nvSpPr>
          <p:spPr bwMode="auto">
            <a:xfrm>
              <a:off x="10714" y="4762"/>
              <a:ext cx="1080" cy="362"/>
            </a:xfrm>
            <a:prstGeom prst="leftArrow">
              <a:avLst>
                <a:gd name="adj1" fmla="val 100000"/>
                <a:gd name="adj2" fmla="val 58500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185" name="Text Box 16"/>
            <p:cNvSpPr txBox="1">
              <a:spLocks noChangeArrowheads="1"/>
            </p:cNvSpPr>
            <p:nvPr/>
          </p:nvSpPr>
          <p:spPr bwMode="auto">
            <a:xfrm>
              <a:off x="12090" y="4835"/>
              <a:ext cx="1081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pl-PL" sz="1200">
                <a:latin typeface="Times New Roman" pitchFamily="18" charset="0"/>
              </a:endParaRPr>
            </a:p>
            <a:p>
              <a:pPr algn="ctr"/>
              <a:endParaRPr lang="pl-PL" sz="1600">
                <a:latin typeface="Times New Roman" pitchFamily="18" charset="0"/>
              </a:endParaRPr>
            </a:p>
            <a:p>
              <a:pPr algn="ctr"/>
              <a:endParaRPr lang="pl-PL" sz="1600"/>
            </a:p>
          </p:txBody>
        </p:sp>
        <p:sp>
          <p:nvSpPr>
            <p:cNvPr id="7186" name="AutoShape 17"/>
            <p:cNvSpPr>
              <a:spLocks/>
            </p:cNvSpPr>
            <p:nvPr/>
          </p:nvSpPr>
          <p:spPr bwMode="auto">
            <a:xfrm>
              <a:off x="10260" y="2726"/>
              <a:ext cx="720" cy="2327"/>
            </a:xfrm>
            <a:prstGeom prst="rightBrace">
              <a:avLst>
                <a:gd name="adj1" fmla="val 23147"/>
                <a:gd name="adj2" fmla="val 49241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187" name="AutoShape 18"/>
            <p:cNvSpPr>
              <a:spLocks/>
            </p:cNvSpPr>
            <p:nvPr/>
          </p:nvSpPr>
          <p:spPr bwMode="auto">
            <a:xfrm>
              <a:off x="10260" y="5125"/>
              <a:ext cx="720" cy="2544"/>
            </a:xfrm>
            <a:prstGeom prst="rightBrace">
              <a:avLst>
                <a:gd name="adj1" fmla="val 1874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188" name="Text Box 19"/>
            <p:cNvSpPr txBox="1">
              <a:spLocks noChangeArrowheads="1"/>
            </p:cNvSpPr>
            <p:nvPr/>
          </p:nvSpPr>
          <p:spPr bwMode="auto">
            <a:xfrm>
              <a:off x="11009" y="5707"/>
              <a:ext cx="3240" cy="1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 sz="1600">
                <a:latin typeface="Times New Roman" pitchFamily="18" charset="0"/>
              </a:endParaRPr>
            </a:p>
            <a:p>
              <a:endParaRPr lang="pl-PL" sz="1600">
                <a:latin typeface="Times New Roman" pitchFamily="18" charset="0"/>
              </a:endParaRPr>
            </a:p>
            <a:p>
              <a:r>
                <a:rPr lang="pl-PL" sz="1600">
                  <a:latin typeface="Times New Roman" pitchFamily="18" charset="0"/>
                </a:rPr>
                <a:t>dziedzictwo </a:t>
              </a:r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etniczne</a:t>
              </a:r>
            </a:p>
            <a:p>
              <a:r>
                <a:rPr lang="pl-PL">
                  <a:latin typeface="Times New Roman" pitchFamily="18" charset="0"/>
                </a:rPr>
                <a:t>głównie duchowe</a:t>
              </a:r>
              <a:endParaRPr lang="pl-PL"/>
            </a:p>
            <a:p>
              <a:endParaRPr lang="pl-PL"/>
            </a:p>
          </p:txBody>
        </p:sp>
      </p:grpSp>
      <p:sp>
        <p:nvSpPr>
          <p:cNvPr id="7171" name="pole tekstowe 17"/>
          <p:cNvSpPr txBox="1">
            <a:spLocks noChangeArrowheads="1"/>
          </p:cNvSpPr>
          <p:nvPr/>
        </p:nvSpPr>
        <p:spPr bwMode="auto">
          <a:xfrm>
            <a:off x="179388" y="5589588"/>
            <a:ext cx="12239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>
                <a:latin typeface="Times New Roman" pitchFamily="18" charset="0"/>
                <a:cs typeface="Times New Roman" pitchFamily="18" charset="0"/>
              </a:rPr>
              <a:t>zjawiska</a:t>
            </a:r>
            <a:endParaRPr lang="pl-PL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pole tekstowe 18"/>
          <p:cNvSpPr txBox="1">
            <a:spLocks noChangeArrowheads="1"/>
          </p:cNvSpPr>
          <p:nvPr/>
        </p:nvSpPr>
        <p:spPr bwMode="auto">
          <a:xfrm>
            <a:off x="1403350" y="5589588"/>
            <a:ext cx="47529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dziedzictwo kulturowe </a:t>
            </a:r>
            <a:r>
              <a:rPr lang="pl-PL" sz="16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sz="16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niematerialne dziedzictwo kulturowe </a:t>
            </a:r>
            <a:r>
              <a:rPr lang="pl-PL" sz="1600">
                <a:latin typeface="Times New Roman" pitchFamily="18" charset="0"/>
                <a:cs typeface="Times New Roman" pitchFamily="18" charset="0"/>
              </a:rPr>
              <a:t> (Lista Światowego Dziedzictwa Kultury Niematerialnej) </a:t>
            </a:r>
          </a:p>
        </p:txBody>
      </p:sp>
      <p:sp>
        <p:nvSpPr>
          <p:cNvPr id="7173" name="Prostokąt 19"/>
          <p:cNvSpPr>
            <a:spLocks noChangeArrowheads="1"/>
          </p:cNvSpPr>
          <p:nvPr/>
        </p:nvSpPr>
        <p:spPr bwMode="auto">
          <a:xfrm>
            <a:off x="7451725" y="3573463"/>
            <a:ext cx="976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>
                <a:solidFill>
                  <a:srgbClr val="000000"/>
                </a:solidFill>
                <a:latin typeface="Times New Roman" pitchFamily="18" charset="0"/>
              </a:rPr>
              <a:t>trzon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"/>
          <p:cNvGrpSpPr>
            <a:grpSpLocks noChangeAspect="1"/>
          </p:cNvGrpSpPr>
          <p:nvPr/>
        </p:nvGrpSpPr>
        <p:grpSpPr bwMode="auto">
          <a:xfrm>
            <a:off x="179357" y="0"/>
            <a:ext cx="9215468" cy="8613775"/>
            <a:chOff x="1382" y="1763"/>
            <a:chExt cx="11611" cy="10852"/>
          </a:xfrm>
        </p:grpSpPr>
        <p:sp>
          <p:nvSpPr>
            <p:cNvPr id="8195" name="AutoShape 5"/>
            <p:cNvSpPr>
              <a:spLocks noChangeAspect="1" noChangeArrowheads="1"/>
            </p:cNvSpPr>
            <p:nvPr/>
          </p:nvSpPr>
          <p:spPr bwMode="auto">
            <a:xfrm>
              <a:off x="1473" y="1815"/>
              <a:ext cx="11520" cy="10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196" name="Text Box 6"/>
            <p:cNvSpPr txBox="1">
              <a:spLocks noChangeArrowheads="1"/>
            </p:cNvSpPr>
            <p:nvPr/>
          </p:nvSpPr>
          <p:spPr bwMode="auto">
            <a:xfrm>
              <a:off x="4921" y="6537"/>
              <a:ext cx="1872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1600">
                  <a:solidFill>
                    <a:srgbClr val="800000"/>
                  </a:solidFill>
                  <a:latin typeface="Times New Roman" pitchFamily="18" charset="0"/>
                </a:rPr>
                <a:t>więzów emocjonalnych</a:t>
              </a:r>
            </a:p>
            <a:p>
              <a:endParaRPr lang="pl-PL"/>
            </a:p>
          </p:txBody>
        </p:sp>
        <p:sp>
          <p:nvSpPr>
            <p:cNvPr id="8197" name="Line 7"/>
            <p:cNvSpPr>
              <a:spLocks noChangeShapeType="1"/>
            </p:cNvSpPr>
            <p:nvPr/>
          </p:nvSpPr>
          <p:spPr bwMode="auto">
            <a:xfrm>
              <a:off x="8961" y="7235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198" name="Line 8"/>
            <p:cNvSpPr>
              <a:spLocks noChangeShapeType="1"/>
            </p:cNvSpPr>
            <p:nvPr/>
          </p:nvSpPr>
          <p:spPr bwMode="auto">
            <a:xfrm>
              <a:off x="5073" y="6227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199" name="Line 9"/>
            <p:cNvSpPr>
              <a:spLocks noChangeShapeType="1"/>
            </p:cNvSpPr>
            <p:nvPr/>
          </p:nvSpPr>
          <p:spPr bwMode="auto">
            <a:xfrm>
              <a:off x="5937" y="7235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00" name="Text Box 10"/>
            <p:cNvSpPr txBox="1">
              <a:spLocks noChangeArrowheads="1"/>
            </p:cNvSpPr>
            <p:nvPr/>
          </p:nvSpPr>
          <p:spPr bwMode="auto">
            <a:xfrm>
              <a:off x="4929" y="7955"/>
              <a:ext cx="2304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marL="0" lvl="1"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uczucia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myśli i wyobrażenia  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poczucie odrębności</a:t>
              </a:r>
              <a:endParaRPr lang="pl-PL" sz="2000"/>
            </a:p>
          </p:txBody>
        </p:sp>
        <p:sp>
          <p:nvSpPr>
            <p:cNvPr id="8201" name="Text Box 11"/>
            <p:cNvSpPr txBox="1">
              <a:spLocks noChangeArrowheads="1"/>
            </p:cNvSpPr>
            <p:nvPr/>
          </p:nvSpPr>
          <p:spPr bwMode="auto">
            <a:xfrm>
              <a:off x="8097" y="7955"/>
              <a:ext cx="2016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lvl="1"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wartości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oceny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mity i stereotypy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opinie i poglądy</a:t>
              </a:r>
            </a:p>
            <a:p>
              <a:endParaRPr lang="pl-PL"/>
            </a:p>
          </p:txBody>
        </p:sp>
        <p:sp>
          <p:nvSpPr>
            <p:cNvPr id="8202" name="Line 12"/>
            <p:cNvSpPr>
              <a:spLocks noChangeShapeType="1"/>
            </p:cNvSpPr>
            <p:nvPr/>
          </p:nvSpPr>
          <p:spPr bwMode="auto">
            <a:xfrm flipH="1">
              <a:off x="2913" y="7235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03" name="Text Box 13"/>
            <p:cNvSpPr txBox="1">
              <a:spLocks noChangeArrowheads="1"/>
            </p:cNvSpPr>
            <p:nvPr/>
          </p:nvSpPr>
          <p:spPr bwMode="auto">
            <a:xfrm>
              <a:off x="2049" y="6515"/>
              <a:ext cx="1872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1600">
                  <a:solidFill>
                    <a:srgbClr val="800000"/>
                  </a:solidFill>
                  <a:latin typeface="Times New Roman" pitchFamily="18" charset="0"/>
                </a:rPr>
                <a:t>więzów intelektualnych</a:t>
              </a:r>
              <a:endParaRPr lang="pl-PL" sz="2400"/>
            </a:p>
          </p:txBody>
        </p:sp>
        <p:sp>
          <p:nvSpPr>
            <p:cNvPr id="8204" name="Text Box 14"/>
            <p:cNvSpPr txBox="1">
              <a:spLocks noChangeArrowheads="1"/>
            </p:cNvSpPr>
            <p:nvPr/>
          </p:nvSpPr>
          <p:spPr bwMode="auto">
            <a:xfrm>
              <a:off x="1617" y="7955"/>
              <a:ext cx="2880" cy="2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lvl="1"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wiedza o faktach, procesach, symbolach, budowlach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pamięć o przeszłości i wspólnych dokonaniach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wizja przyszłości</a:t>
              </a:r>
              <a:endParaRPr lang="pl-PL" sz="2000"/>
            </a:p>
          </p:txBody>
        </p:sp>
        <p:sp>
          <p:nvSpPr>
            <p:cNvPr id="8205" name="Text Box 15"/>
            <p:cNvSpPr txBox="1">
              <a:spLocks noChangeArrowheads="1"/>
            </p:cNvSpPr>
            <p:nvPr/>
          </p:nvSpPr>
          <p:spPr bwMode="auto">
            <a:xfrm>
              <a:off x="10274" y="6515"/>
              <a:ext cx="1999" cy="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1600">
                  <a:solidFill>
                    <a:srgbClr val="800000"/>
                  </a:solidFill>
                  <a:latin typeface="Times New Roman" pitchFamily="18" charset="0"/>
                </a:rPr>
                <a:t>postawach behawioralnych</a:t>
              </a:r>
              <a:endParaRPr lang="pl-PL" sz="2400"/>
            </a:p>
          </p:txBody>
        </p:sp>
        <p:sp>
          <p:nvSpPr>
            <p:cNvPr id="8206" name="Line 16"/>
            <p:cNvSpPr>
              <a:spLocks noChangeShapeType="1"/>
            </p:cNvSpPr>
            <p:nvPr/>
          </p:nvSpPr>
          <p:spPr bwMode="auto">
            <a:xfrm>
              <a:off x="11409" y="7235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07" name="Line 17"/>
            <p:cNvSpPr>
              <a:spLocks noChangeShapeType="1"/>
            </p:cNvSpPr>
            <p:nvPr/>
          </p:nvSpPr>
          <p:spPr bwMode="auto">
            <a:xfrm>
              <a:off x="6917" y="3724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08" name="Text Box 18"/>
            <p:cNvSpPr txBox="1">
              <a:spLocks noChangeArrowheads="1"/>
            </p:cNvSpPr>
            <p:nvPr/>
          </p:nvSpPr>
          <p:spPr bwMode="auto">
            <a:xfrm>
              <a:off x="8006" y="6515"/>
              <a:ext cx="1813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1600">
                  <a:solidFill>
                    <a:srgbClr val="800000"/>
                  </a:solidFill>
                  <a:latin typeface="Times New Roman" pitchFamily="18" charset="0"/>
                </a:rPr>
                <a:t>postawach moralnych</a:t>
              </a:r>
              <a:endParaRPr lang="pl-PL" sz="2400"/>
            </a:p>
          </p:txBody>
        </p:sp>
        <p:sp>
          <p:nvSpPr>
            <p:cNvPr id="8209" name="Line 19"/>
            <p:cNvSpPr>
              <a:spLocks noChangeShapeType="1"/>
            </p:cNvSpPr>
            <p:nvPr/>
          </p:nvSpPr>
          <p:spPr bwMode="auto">
            <a:xfrm flipH="1">
              <a:off x="2913" y="6227"/>
              <a:ext cx="100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10" name="Line 20"/>
            <p:cNvSpPr>
              <a:spLocks noChangeShapeType="1"/>
            </p:cNvSpPr>
            <p:nvPr/>
          </p:nvSpPr>
          <p:spPr bwMode="auto">
            <a:xfrm>
              <a:off x="4641" y="6227"/>
              <a:ext cx="100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11" name="Text Box 21"/>
            <p:cNvSpPr txBox="1">
              <a:spLocks noChangeArrowheads="1"/>
            </p:cNvSpPr>
            <p:nvPr/>
          </p:nvSpPr>
          <p:spPr bwMode="auto">
            <a:xfrm>
              <a:off x="3633" y="5651"/>
              <a:ext cx="1833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1600">
                  <a:solidFill>
                    <a:srgbClr val="800080"/>
                  </a:solidFill>
                  <a:latin typeface="Times New Roman" pitchFamily="18" charset="0"/>
                </a:rPr>
                <a:t>  </a:t>
              </a:r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pochodzą z:</a:t>
              </a:r>
              <a:endParaRPr lang="pl-PL" sz="2400"/>
            </a:p>
          </p:txBody>
        </p:sp>
        <p:sp>
          <p:nvSpPr>
            <p:cNvPr id="8212" name="Line 22"/>
            <p:cNvSpPr>
              <a:spLocks noChangeShapeType="1"/>
            </p:cNvSpPr>
            <p:nvPr/>
          </p:nvSpPr>
          <p:spPr bwMode="auto">
            <a:xfrm>
              <a:off x="10401" y="6083"/>
              <a:ext cx="100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13" name="Line 23"/>
            <p:cNvSpPr>
              <a:spLocks noChangeShapeType="1"/>
            </p:cNvSpPr>
            <p:nvPr/>
          </p:nvSpPr>
          <p:spPr bwMode="auto">
            <a:xfrm flipH="1">
              <a:off x="8961" y="6227"/>
              <a:ext cx="86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14" name="Text Box 24"/>
            <p:cNvSpPr txBox="1">
              <a:spLocks noChangeArrowheads="1"/>
            </p:cNvSpPr>
            <p:nvPr/>
          </p:nvSpPr>
          <p:spPr bwMode="auto">
            <a:xfrm>
              <a:off x="9094" y="5720"/>
              <a:ext cx="2153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solidFill>
                    <a:srgbClr val="0000FF"/>
                  </a:solidFill>
                  <a:latin typeface="Times New Roman" pitchFamily="18" charset="0"/>
                </a:rPr>
                <a:t>ujawniają się w:      </a:t>
              </a:r>
            </a:p>
            <a:p>
              <a:endParaRPr lang="pl-PL"/>
            </a:p>
          </p:txBody>
        </p:sp>
        <p:sp>
          <p:nvSpPr>
            <p:cNvPr id="8215" name="Line 25"/>
            <p:cNvSpPr>
              <a:spLocks noChangeShapeType="1"/>
            </p:cNvSpPr>
            <p:nvPr/>
          </p:nvSpPr>
          <p:spPr bwMode="auto">
            <a:xfrm>
              <a:off x="8529" y="4931"/>
              <a:ext cx="144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16" name="Line 26"/>
            <p:cNvSpPr>
              <a:spLocks noChangeShapeType="1"/>
            </p:cNvSpPr>
            <p:nvPr/>
          </p:nvSpPr>
          <p:spPr bwMode="auto">
            <a:xfrm flipH="1">
              <a:off x="4353" y="4931"/>
              <a:ext cx="1296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217" name="Text Box 27"/>
            <p:cNvSpPr txBox="1">
              <a:spLocks noChangeArrowheads="1"/>
            </p:cNvSpPr>
            <p:nvPr/>
          </p:nvSpPr>
          <p:spPr bwMode="auto">
            <a:xfrm>
              <a:off x="3107" y="4269"/>
              <a:ext cx="8165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1600" b="1">
                  <a:latin typeface="Times New Roman" pitchFamily="18" charset="0"/>
                </a:rPr>
                <a:t>związki łączące jednostkę z dziedzictwem własnej wspólnoty (rodzinnej, etnicznej, religijnej, regionalnej, narodowej) </a:t>
              </a:r>
              <a:endParaRPr lang="pl-PL" sz="2400"/>
            </a:p>
          </p:txBody>
        </p:sp>
        <p:sp>
          <p:nvSpPr>
            <p:cNvPr id="8218" name="Text Box 28"/>
            <p:cNvSpPr txBox="1">
              <a:spLocks noChangeArrowheads="1"/>
            </p:cNvSpPr>
            <p:nvPr/>
          </p:nvSpPr>
          <p:spPr bwMode="auto">
            <a:xfrm>
              <a:off x="10689" y="7955"/>
              <a:ext cx="1728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lvl="1"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zachowania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400">
                  <a:latin typeface="Times New Roman" pitchFamily="18" charset="0"/>
                </a:rPr>
                <a:t>działania</a:t>
              </a:r>
              <a:endParaRPr lang="pl-PL" sz="2000"/>
            </a:p>
          </p:txBody>
        </p:sp>
        <p:sp>
          <p:nvSpPr>
            <p:cNvPr id="8219" name="Text Box 29"/>
            <p:cNvSpPr txBox="1">
              <a:spLocks noChangeArrowheads="1"/>
            </p:cNvSpPr>
            <p:nvPr/>
          </p:nvSpPr>
          <p:spPr bwMode="auto">
            <a:xfrm>
              <a:off x="4468" y="2999"/>
              <a:ext cx="4990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1600" b="1" dirty="0" smtClean="0">
                  <a:solidFill>
                    <a:srgbClr val="0000FF"/>
                  </a:solidFill>
                  <a:latin typeface="Times New Roman" pitchFamily="18" charset="0"/>
                </a:rPr>
                <a:t>ŚWIADOMOŚĆ </a:t>
              </a:r>
              <a:r>
                <a:rPr lang="pl-PL" sz="1600" b="1" dirty="0">
                  <a:solidFill>
                    <a:srgbClr val="0000FF"/>
                  </a:solidFill>
                  <a:latin typeface="Times New Roman" pitchFamily="18" charset="0"/>
                </a:rPr>
                <a:t>DZIEDZICTWA  </a:t>
              </a:r>
            </a:p>
            <a:p>
              <a:pPr algn="ctr"/>
              <a:r>
                <a:rPr lang="pl-PL" sz="1600" b="1" dirty="0">
                  <a:solidFill>
                    <a:srgbClr val="0000FF"/>
                  </a:solidFill>
                  <a:latin typeface="Times New Roman" pitchFamily="18" charset="0"/>
                </a:rPr>
                <a:t>KULTUROWEGO</a:t>
              </a:r>
              <a:endParaRPr lang="pl-PL" sz="2400" dirty="0"/>
            </a:p>
          </p:txBody>
        </p:sp>
        <p:sp>
          <p:nvSpPr>
            <p:cNvPr id="9246" name="Text Box 30"/>
            <p:cNvSpPr txBox="1">
              <a:spLocks noChangeArrowheads="1"/>
            </p:cNvSpPr>
            <p:nvPr/>
          </p:nvSpPr>
          <p:spPr bwMode="auto">
            <a:xfrm>
              <a:off x="1382" y="1763"/>
              <a:ext cx="11295" cy="1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1100" dirty="0">
                <a:latin typeface="Times New Roman" pitchFamily="18" charset="0"/>
              </a:endParaRPr>
            </a:p>
            <a:p>
              <a:pPr algn="ctr">
                <a:defRPr/>
              </a:pPr>
              <a:r>
                <a:rPr lang="pl-PL" sz="2400" cap="all" dirty="0"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latin typeface="+mj-lt"/>
                  <a:ea typeface="+mj-ea"/>
                  <a:cs typeface="+mj-cs"/>
                </a:rPr>
                <a:t>ZAKRESY ŚWIADOMOŚCIOWE DZIEDZICTWA KULTUROWEGO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>
          <a:xfrm>
            <a:off x="611560" y="260649"/>
            <a:ext cx="8280920" cy="1034752"/>
          </a:xfrm>
          <a:effectLst/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800" dirty="0" smtClean="0"/>
              <a:t>ZAKRESY ZNACZENIOWE DZIEDZICTWA KULTUROWEGO</a:t>
            </a:r>
            <a:br>
              <a:rPr lang="pl-PL" sz="2800" dirty="0" smtClean="0"/>
            </a:br>
            <a:endParaRPr lang="pl-PL" sz="2800" dirty="0" smtClean="0"/>
          </a:p>
        </p:txBody>
      </p:sp>
      <p:sp>
        <p:nvSpPr>
          <p:cNvPr id="9219" name="pole tekstowe 3"/>
          <p:cNvSpPr txBox="1">
            <a:spLocks noChangeArrowheads="1"/>
          </p:cNvSpPr>
          <p:nvPr/>
        </p:nvSpPr>
        <p:spPr bwMode="auto">
          <a:xfrm>
            <a:off x="0" y="1773238"/>
            <a:ext cx="1692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0000FF"/>
                </a:solidFill>
                <a:latin typeface="Times New Roman" pitchFamily="18" charset="0"/>
              </a:rPr>
              <a:t>Dziedzictwo </a:t>
            </a:r>
          </a:p>
          <a:p>
            <a:pPr algn="ctr"/>
            <a:r>
              <a:rPr lang="pl-PL" sz="2000" b="1">
                <a:solidFill>
                  <a:srgbClr val="0000FF"/>
                </a:solidFill>
                <a:latin typeface="Times New Roman" pitchFamily="18" charset="0"/>
              </a:rPr>
              <a:t>duchowe</a:t>
            </a:r>
          </a:p>
        </p:txBody>
      </p:sp>
      <p:sp>
        <p:nvSpPr>
          <p:cNvPr id="9220" name="pole tekstowe 12"/>
          <p:cNvSpPr txBox="1">
            <a:spLocks noChangeArrowheads="1"/>
          </p:cNvSpPr>
          <p:nvPr/>
        </p:nvSpPr>
        <p:spPr bwMode="auto">
          <a:xfrm>
            <a:off x="2195513" y="981075"/>
            <a:ext cx="64436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krwi</a:t>
            </a:r>
            <a:r>
              <a:rPr lang="pl-PL" sz="1400"/>
              <a:t> − więzi rodzinne (tradycje, zwyczaje, normy moralne, zachowania, sposoby myślenia)</a:t>
            </a:r>
          </a:p>
        </p:txBody>
      </p:sp>
      <p:sp>
        <p:nvSpPr>
          <p:cNvPr id="9221" name="pole tekstowe 14"/>
          <p:cNvSpPr txBox="1">
            <a:spLocks noChangeArrowheads="1"/>
          </p:cNvSpPr>
          <p:nvPr/>
        </p:nvSpPr>
        <p:spPr bwMode="auto">
          <a:xfrm>
            <a:off x="2195513" y="2708275"/>
            <a:ext cx="69484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kultury</a:t>
            </a:r>
            <a:r>
              <a:rPr lang="pl-PL" sz="1400"/>
              <a:t> – regionalnej bądź narodowej (znaczenie języka, symboli, poezji ludowej, pieśni, tańców, baśni kulturalnych legend, tradycji kulturalnych danego regionu, państwa czy narodu)</a:t>
            </a:r>
          </a:p>
        </p:txBody>
      </p:sp>
      <p:sp>
        <p:nvSpPr>
          <p:cNvPr id="9222" name="pole tekstowe 15"/>
          <p:cNvSpPr txBox="1">
            <a:spLocks noChangeArrowheads="1"/>
          </p:cNvSpPr>
          <p:nvPr/>
        </p:nvSpPr>
        <p:spPr bwMode="auto">
          <a:xfrm>
            <a:off x="2195513" y="1557338"/>
            <a:ext cx="66611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historii</a:t>
            </a:r>
            <a:r>
              <a:rPr lang="pl-PL" sz="1400"/>
              <a:t> − dziejów regionu, narodu, grupy etnicznej (ważne wydarzenia, postaci, miejsca pamiątkowe, bitewne, nazewnictwo)</a:t>
            </a:r>
          </a:p>
        </p:txBody>
      </p:sp>
      <p:sp>
        <p:nvSpPr>
          <p:cNvPr id="9223" name="pole tekstowe 16"/>
          <p:cNvSpPr txBox="1">
            <a:spLocks noChangeArrowheads="1"/>
          </p:cNvSpPr>
          <p:nvPr/>
        </p:nvSpPr>
        <p:spPr bwMode="auto">
          <a:xfrm>
            <a:off x="2195513" y="2133600"/>
            <a:ext cx="68040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wiary</a:t>
            </a:r>
            <a:r>
              <a:rPr lang="pl-PL" sz="1400"/>
              <a:t> – wspólnoty kościoła i religii (wyznanie wiary, przykazania kościelne, miejsca kultu, poczet świętych, ważność hierarchii kościelnej, symboli religijnych)</a:t>
            </a:r>
          </a:p>
        </p:txBody>
      </p:sp>
      <p:sp>
        <p:nvSpPr>
          <p:cNvPr id="9224" name="pole tekstowe 17"/>
          <p:cNvSpPr txBox="1">
            <a:spLocks noChangeArrowheads="1"/>
          </p:cNvSpPr>
          <p:nvPr/>
        </p:nvSpPr>
        <p:spPr bwMode="auto">
          <a:xfrm>
            <a:off x="0" y="4292600"/>
            <a:ext cx="15128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0000FF"/>
                </a:solidFill>
                <a:latin typeface="Times New Roman" pitchFamily="18" charset="0"/>
              </a:rPr>
              <a:t>Dziedzictwo materialne</a:t>
            </a:r>
          </a:p>
          <a:p>
            <a:pPr algn="ctr"/>
            <a:endParaRPr lang="pl-PL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225" name="pole tekstowe 18"/>
          <p:cNvSpPr txBox="1">
            <a:spLocks noChangeArrowheads="1"/>
          </p:cNvSpPr>
          <p:nvPr/>
        </p:nvSpPr>
        <p:spPr bwMode="auto">
          <a:xfrm>
            <a:off x="2268538" y="3644900"/>
            <a:ext cx="6696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zabytki – </a:t>
            </a:r>
            <a:r>
              <a:rPr lang="pl-PL" sz="1400"/>
              <a:t>ruchome (znajdujące się w muzeach, archiwach i bibliotekach) i nieruchome (kościoły, zamki, pałace i dwory, architektura miejska i wiejska)</a:t>
            </a:r>
          </a:p>
        </p:txBody>
      </p:sp>
      <p:sp>
        <p:nvSpPr>
          <p:cNvPr id="9226" name="pole tekstowe 19"/>
          <p:cNvSpPr txBox="1">
            <a:spLocks noChangeArrowheads="1"/>
          </p:cNvSpPr>
          <p:nvPr/>
        </p:nvSpPr>
        <p:spPr bwMode="auto">
          <a:xfrm>
            <a:off x="2268538" y="4221163"/>
            <a:ext cx="6119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dzieła sztuki</a:t>
            </a:r>
            <a:r>
              <a:rPr lang="pl-PL" sz="1400"/>
              <a:t> – znajdujące się w galeriach i muzeach (obrazy, portrety, rzeźby, wyroby jubilerskie, kryształy, sztukateria)</a:t>
            </a:r>
          </a:p>
        </p:txBody>
      </p:sp>
      <p:sp>
        <p:nvSpPr>
          <p:cNvPr id="9227" name="pole tekstowe 20"/>
          <p:cNvSpPr txBox="1">
            <a:spLocks noChangeArrowheads="1"/>
          </p:cNvSpPr>
          <p:nvPr/>
        </p:nvSpPr>
        <p:spPr bwMode="auto">
          <a:xfrm>
            <a:off x="2268538" y="4797425"/>
            <a:ext cx="633571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przedmioty codziennego użytku</a:t>
            </a:r>
            <a:r>
              <a:rPr lang="pl-PL" sz="1400"/>
              <a:t> – znajdujące się w muzeach, skansenach lub zbiorach prywatnych (stroje, meble, dawne przedmioty gospodarstwa domowego, narzędzia rolnicze i rzemieślnicze)</a:t>
            </a:r>
          </a:p>
        </p:txBody>
      </p:sp>
      <p:sp>
        <p:nvSpPr>
          <p:cNvPr id="9228" name="pole tekstowe 21"/>
          <p:cNvSpPr txBox="1">
            <a:spLocks noChangeArrowheads="1"/>
          </p:cNvSpPr>
          <p:nvPr/>
        </p:nvSpPr>
        <p:spPr bwMode="auto">
          <a:xfrm>
            <a:off x="2268538" y="5589588"/>
            <a:ext cx="66960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/>
              <a:t>urządzenia i miejsca publiczne</a:t>
            </a:r>
            <a:r>
              <a:rPr lang="pl-PL" sz="1400"/>
              <a:t> – przechowywane w muzeach lub używane do dnia dzisiejszego (linie tramwajowe i kolejowe, mosty, kanały, dworce, latarnie, cmentarze)</a:t>
            </a:r>
          </a:p>
        </p:txBody>
      </p:sp>
      <p:cxnSp>
        <p:nvCxnSpPr>
          <p:cNvPr id="40" name="Łącznik prosty ze strzałką 39"/>
          <p:cNvCxnSpPr>
            <a:stCxn id="9219" idx="3"/>
            <a:endCxn id="9220" idx="1"/>
          </p:cNvCxnSpPr>
          <p:nvPr/>
        </p:nvCxnSpPr>
        <p:spPr>
          <a:xfrm flipV="1">
            <a:off x="1692275" y="1243013"/>
            <a:ext cx="503238" cy="884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>
            <a:stCxn id="9219" idx="3"/>
            <a:endCxn id="9222" idx="1"/>
          </p:cNvCxnSpPr>
          <p:nvPr/>
        </p:nvCxnSpPr>
        <p:spPr>
          <a:xfrm flipV="1">
            <a:off x="1692275" y="1817688"/>
            <a:ext cx="503238" cy="3095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/>
          <p:cNvCxnSpPr>
            <a:stCxn id="9219" idx="3"/>
            <a:endCxn id="9223" idx="1"/>
          </p:cNvCxnSpPr>
          <p:nvPr/>
        </p:nvCxnSpPr>
        <p:spPr>
          <a:xfrm>
            <a:off x="1692275" y="2127250"/>
            <a:ext cx="503238" cy="266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>
            <a:stCxn id="9219" idx="3"/>
            <a:endCxn id="9221" idx="1"/>
          </p:cNvCxnSpPr>
          <p:nvPr/>
        </p:nvCxnSpPr>
        <p:spPr>
          <a:xfrm>
            <a:off x="1692275" y="2127250"/>
            <a:ext cx="503238" cy="950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/>
          <p:cNvCxnSpPr>
            <a:stCxn id="9224" idx="3"/>
            <a:endCxn id="9225" idx="1"/>
          </p:cNvCxnSpPr>
          <p:nvPr/>
        </p:nvCxnSpPr>
        <p:spPr>
          <a:xfrm flipV="1">
            <a:off x="1512888" y="3906838"/>
            <a:ext cx="755650" cy="893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>
            <a:stCxn id="9224" idx="3"/>
            <a:endCxn id="9226" idx="1"/>
          </p:cNvCxnSpPr>
          <p:nvPr/>
        </p:nvCxnSpPr>
        <p:spPr>
          <a:xfrm flipV="1">
            <a:off x="1512888" y="4483100"/>
            <a:ext cx="755650" cy="317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>
            <a:stCxn id="9224" idx="3"/>
            <a:endCxn id="9227" idx="1"/>
          </p:cNvCxnSpPr>
          <p:nvPr/>
        </p:nvCxnSpPr>
        <p:spPr>
          <a:xfrm>
            <a:off x="1512888" y="4800600"/>
            <a:ext cx="755650" cy="365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>
            <a:stCxn id="9224" idx="3"/>
            <a:endCxn id="9228" idx="1"/>
          </p:cNvCxnSpPr>
          <p:nvPr/>
        </p:nvCxnSpPr>
        <p:spPr>
          <a:xfrm>
            <a:off x="1512888" y="4800600"/>
            <a:ext cx="755650" cy="1157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 noChangeAspect="1"/>
          </p:cNvGrpSpPr>
          <p:nvPr/>
        </p:nvGrpSpPr>
        <p:grpSpPr bwMode="auto">
          <a:xfrm>
            <a:off x="0" y="333375"/>
            <a:ext cx="9037638" cy="6361113"/>
            <a:chOff x="4919" y="1965"/>
            <a:chExt cx="7393" cy="3944"/>
          </a:xfrm>
        </p:grpSpPr>
        <p:sp>
          <p:nvSpPr>
            <p:cNvPr id="10245" name="AutoShape 5"/>
            <p:cNvSpPr>
              <a:spLocks noChangeAspect="1" noChangeArrowheads="1"/>
            </p:cNvSpPr>
            <p:nvPr/>
          </p:nvSpPr>
          <p:spPr bwMode="auto">
            <a:xfrm>
              <a:off x="4919" y="1965"/>
              <a:ext cx="7200" cy="3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46" name="Text Box 7"/>
            <p:cNvSpPr txBox="1">
              <a:spLocks noChangeArrowheads="1"/>
            </p:cNvSpPr>
            <p:nvPr/>
          </p:nvSpPr>
          <p:spPr bwMode="auto">
            <a:xfrm>
              <a:off x="7187" y="2322"/>
              <a:ext cx="2431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2000" b="1" u="sng">
                  <a:solidFill>
                    <a:srgbClr val="0000FF"/>
                  </a:solidFill>
                  <a:latin typeface="Times New Roman" pitchFamily="18" charset="0"/>
                </a:rPr>
                <a:t>Podejście do dziedzictwa kulturowego</a:t>
              </a:r>
            </a:p>
            <a:p>
              <a:endParaRPr lang="pl-PL" sz="3200"/>
            </a:p>
          </p:txBody>
        </p:sp>
        <p:sp>
          <p:nvSpPr>
            <p:cNvPr id="10247" name="Line 8"/>
            <p:cNvSpPr>
              <a:spLocks noChangeShapeType="1"/>
            </p:cNvSpPr>
            <p:nvPr/>
          </p:nvSpPr>
          <p:spPr bwMode="auto">
            <a:xfrm flipH="1">
              <a:off x="6602" y="2794"/>
              <a:ext cx="1122" cy="3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48" name="Line 9"/>
            <p:cNvSpPr>
              <a:spLocks noChangeShapeType="1"/>
            </p:cNvSpPr>
            <p:nvPr/>
          </p:nvSpPr>
          <p:spPr bwMode="auto">
            <a:xfrm>
              <a:off x="8753" y="2794"/>
              <a:ext cx="1309" cy="3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49" name="Text Box 10"/>
            <p:cNvSpPr txBox="1">
              <a:spLocks noChangeArrowheads="1"/>
            </p:cNvSpPr>
            <p:nvPr/>
          </p:nvSpPr>
          <p:spPr bwMode="auto">
            <a:xfrm>
              <a:off x="5773" y="3170"/>
              <a:ext cx="1239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b="1">
                  <a:solidFill>
                    <a:srgbClr val="800000"/>
                  </a:solidFill>
                  <a:latin typeface="Times New Roman" pitchFamily="18" charset="0"/>
                </a:rPr>
                <a:t>Teoretyczne</a:t>
              </a:r>
              <a:endParaRPr lang="pl-PL">
                <a:solidFill>
                  <a:srgbClr val="800000"/>
                </a:solidFill>
                <a:latin typeface="Times New Roman" pitchFamily="18" charset="0"/>
              </a:endParaRPr>
            </a:p>
            <a:p>
              <a:pPr algn="ctr"/>
              <a:r>
                <a:rPr lang="pl-PL" u="sng">
                  <a:latin typeface="Times New Roman" pitchFamily="18" charset="0"/>
                </a:rPr>
                <a:t>(refleksja)</a:t>
              </a:r>
              <a:endParaRPr lang="pl-PL" sz="2800"/>
            </a:p>
          </p:txBody>
        </p:sp>
        <p:sp>
          <p:nvSpPr>
            <p:cNvPr id="10250" name="Text Box 11"/>
            <p:cNvSpPr txBox="1">
              <a:spLocks noChangeArrowheads="1"/>
            </p:cNvSpPr>
            <p:nvPr/>
          </p:nvSpPr>
          <p:spPr bwMode="auto">
            <a:xfrm>
              <a:off x="9425" y="3215"/>
              <a:ext cx="1444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b="1">
                  <a:solidFill>
                    <a:srgbClr val="800000"/>
                  </a:solidFill>
                  <a:latin typeface="Times New Roman" pitchFamily="18" charset="0"/>
                </a:rPr>
                <a:t>Behawioralne</a:t>
              </a:r>
              <a:endParaRPr lang="pl-PL">
                <a:solidFill>
                  <a:srgbClr val="800000"/>
                </a:solidFill>
                <a:latin typeface="Times New Roman" pitchFamily="18" charset="0"/>
              </a:endParaRPr>
            </a:p>
            <a:p>
              <a:pPr algn="ctr"/>
              <a:r>
                <a:rPr lang="pl-PL" u="sng">
                  <a:latin typeface="Times New Roman" pitchFamily="18" charset="0"/>
                </a:rPr>
                <a:t>(działanie)</a:t>
              </a:r>
              <a:endParaRPr lang="pl-PL" sz="2800"/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 flipH="1">
              <a:off x="5667" y="3639"/>
              <a:ext cx="655" cy="5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>
              <a:off x="6602" y="3358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6322" y="3639"/>
              <a:ext cx="374" cy="13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>
              <a:off x="6322" y="3639"/>
              <a:ext cx="1309" cy="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55" name="Text Box 16"/>
            <p:cNvSpPr txBox="1">
              <a:spLocks noChangeArrowheads="1"/>
            </p:cNvSpPr>
            <p:nvPr/>
          </p:nvSpPr>
          <p:spPr bwMode="auto">
            <a:xfrm>
              <a:off x="4919" y="4203"/>
              <a:ext cx="1309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latin typeface="Times New Roman" pitchFamily="18" charset="0"/>
                </a:rPr>
                <a:t>socjologiczna</a:t>
              </a:r>
              <a:endParaRPr lang="pl-PL" sz="2400"/>
            </a:p>
          </p:txBody>
        </p:sp>
        <p:sp>
          <p:nvSpPr>
            <p:cNvPr id="10256" name="Text Box 17"/>
            <p:cNvSpPr txBox="1">
              <a:spLocks noChangeArrowheads="1"/>
            </p:cNvSpPr>
            <p:nvPr/>
          </p:nvSpPr>
          <p:spPr bwMode="auto">
            <a:xfrm>
              <a:off x="6067" y="5090"/>
              <a:ext cx="1548" cy="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latin typeface="Times New Roman" pitchFamily="18" charset="0"/>
                </a:rPr>
                <a:t>antropologiczna</a:t>
              </a:r>
            </a:p>
            <a:p>
              <a:r>
                <a:rPr lang="pl-PL" sz="1600">
                  <a:latin typeface="Times New Roman" pitchFamily="18" charset="0"/>
                </a:rPr>
                <a:t>(etnograficzna)</a:t>
              </a:r>
              <a:endParaRPr lang="pl-PL" sz="2400"/>
            </a:p>
          </p:txBody>
        </p:sp>
        <p:sp>
          <p:nvSpPr>
            <p:cNvPr id="10257" name="Text Box 18"/>
            <p:cNvSpPr txBox="1">
              <a:spLocks noChangeArrowheads="1"/>
            </p:cNvSpPr>
            <p:nvPr/>
          </p:nvSpPr>
          <p:spPr bwMode="auto">
            <a:xfrm>
              <a:off x="7128" y="4203"/>
              <a:ext cx="970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1600">
                  <a:latin typeface="Times New Roman" pitchFamily="18" charset="0"/>
                </a:rPr>
                <a:t>historyczna</a:t>
              </a:r>
              <a:endParaRPr lang="pl-PL" sz="2400"/>
            </a:p>
          </p:txBody>
        </p:sp>
        <p:sp>
          <p:nvSpPr>
            <p:cNvPr id="10258" name="Text Box 19"/>
            <p:cNvSpPr txBox="1">
              <a:spLocks noChangeArrowheads="1"/>
            </p:cNvSpPr>
            <p:nvPr/>
          </p:nvSpPr>
          <p:spPr bwMode="auto">
            <a:xfrm>
              <a:off x="8424" y="4109"/>
              <a:ext cx="1170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buFont typeface="Wingdings" pitchFamily="2" charset="2"/>
                <a:buChar char="Ø"/>
              </a:pPr>
              <a:r>
                <a:rPr lang="pl-PL" sz="1600">
                  <a:latin typeface="Times New Roman" pitchFamily="18" charset="0"/>
                </a:rPr>
                <a:t>ustanawianie praw</a:t>
              </a:r>
              <a:endParaRPr lang="pl-PL" sz="2400"/>
            </a:p>
          </p:txBody>
        </p:sp>
        <p:sp>
          <p:nvSpPr>
            <p:cNvPr id="10259" name="Text Box 20"/>
            <p:cNvSpPr txBox="1">
              <a:spLocks noChangeArrowheads="1"/>
            </p:cNvSpPr>
            <p:nvPr/>
          </p:nvSpPr>
          <p:spPr bwMode="auto">
            <a:xfrm>
              <a:off x="8777" y="4954"/>
              <a:ext cx="1285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Wingdings" pitchFamily="2" charset="2"/>
                <a:buChar char="Ø"/>
              </a:pPr>
              <a:r>
                <a:rPr lang="pl-PL" sz="1600">
                  <a:latin typeface="Times New Roman" pitchFamily="18" charset="0"/>
                </a:rPr>
                <a:t> planowanie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600">
                  <a:latin typeface="Times New Roman" pitchFamily="18" charset="0"/>
                </a:rPr>
                <a:t> zarządzanie</a:t>
              </a:r>
              <a:endParaRPr lang="pl-PL" sz="2400"/>
            </a:p>
          </p:txBody>
        </p:sp>
        <p:sp>
          <p:nvSpPr>
            <p:cNvPr id="10260" name="Text Box 21"/>
            <p:cNvSpPr txBox="1">
              <a:spLocks noChangeArrowheads="1"/>
            </p:cNvSpPr>
            <p:nvPr/>
          </p:nvSpPr>
          <p:spPr bwMode="auto">
            <a:xfrm>
              <a:off x="10662" y="4911"/>
              <a:ext cx="1342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Wingdings" pitchFamily="2" charset="2"/>
                <a:buChar char="Ø"/>
              </a:pPr>
              <a:r>
                <a:rPr lang="pl-PL" sz="1600">
                  <a:latin typeface="Times New Roman" pitchFamily="18" charset="0"/>
                </a:rPr>
                <a:t> ochrona 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600">
                  <a:latin typeface="Times New Roman" pitchFamily="18" charset="0"/>
                </a:rPr>
                <a:t> konserwacja</a:t>
              </a:r>
              <a:endParaRPr lang="pl-PL" sz="2400"/>
            </a:p>
          </p:txBody>
        </p:sp>
        <p:sp>
          <p:nvSpPr>
            <p:cNvPr id="10261" name="Text Box 22"/>
            <p:cNvSpPr txBox="1">
              <a:spLocks noChangeArrowheads="1"/>
            </p:cNvSpPr>
            <p:nvPr/>
          </p:nvSpPr>
          <p:spPr bwMode="auto">
            <a:xfrm>
              <a:off x="10997" y="4109"/>
              <a:ext cx="1315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Wingdings" pitchFamily="2" charset="2"/>
                <a:buChar char="Ø"/>
              </a:pPr>
              <a:r>
                <a:rPr lang="pl-PL" sz="1600">
                  <a:latin typeface="Times New Roman" pitchFamily="18" charset="0"/>
                </a:rPr>
                <a:t> edukacja </a:t>
              </a:r>
            </a:p>
            <a:p>
              <a:pPr>
                <a:buFont typeface="Wingdings" pitchFamily="2" charset="2"/>
                <a:buChar char="Ø"/>
              </a:pPr>
              <a:r>
                <a:rPr lang="pl-PL" sz="1600">
                  <a:latin typeface="Times New Roman" pitchFamily="18" charset="0"/>
                </a:rPr>
                <a:t> popularyzacja</a:t>
              </a:r>
              <a:endParaRPr lang="pl-PL" sz="2400"/>
            </a:p>
          </p:txBody>
        </p:sp>
        <p:sp>
          <p:nvSpPr>
            <p:cNvPr id="10262" name="Line 23"/>
            <p:cNvSpPr>
              <a:spLocks noChangeShapeType="1"/>
            </p:cNvSpPr>
            <p:nvPr/>
          </p:nvSpPr>
          <p:spPr bwMode="auto">
            <a:xfrm flipH="1">
              <a:off x="9220" y="3639"/>
              <a:ext cx="1028" cy="3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63" name="Line 24"/>
            <p:cNvSpPr>
              <a:spLocks noChangeShapeType="1"/>
            </p:cNvSpPr>
            <p:nvPr/>
          </p:nvSpPr>
          <p:spPr bwMode="auto">
            <a:xfrm flipH="1">
              <a:off x="9688" y="3639"/>
              <a:ext cx="561" cy="12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64" name="Line 25"/>
            <p:cNvSpPr>
              <a:spLocks noChangeShapeType="1"/>
            </p:cNvSpPr>
            <p:nvPr/>
          </p:nvSpPr>
          <p:spPr bwMode="auto">
            <a:xfrm>
              <a:off x="10249" y="3639"/>
              <a:ext cx="841" cy="12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265" name="Line 26"/>
            <p:cNvSpPr>
              <a:spLocks noChangeShapeType="1"/>
            </p:cNvSpPr>
            <p:nvPr/>
          </p:nvSpPr>
          <p:spPr bwMode="auto">
            <a:xfrm>
              <a:off x="10249" y="3639"/>
              <a:ext cx="1122" cy="3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23528" y="116632"/>
            <a:ext cx="864137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algn="ctr">
              <a:defRPr/>
            </a:pPr>
            <a:endParaRPr lang="pl-PL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0" y="260648"/>
            <a:ext cx="914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algn="ctr">
              <a:defRPr/>
            </a:pPr>
            <a:r>
              <a:rPr lang="pl-PL" sz="2400" dirty="0">
                <a:ln w="3175">
                  <a:noFill/>
                </a:ln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</a:rPr>
              <a:t>ZAKRESY </a:t>
            </a:r>
            <a:r>
              <a:rPr lang="pl-PL" sz="2400" dirty="0" smtClean="0">
                <a:ln w="3175">
                  <a:noFill/>
                </a:ln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</a:rPr>
              <a:t>BADAWCZE DZIEDZICTWA </a:t>
            </a:r>
            <a:r>
              <a:rPr lang="pl-PL" sz="2400" dirty="0">
                <a:ln w="3175">
                  <a:noFill/>
                </a:ln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</a:rPr>
              <a:t>KULTUROWEGO</a:t>
            </a:r>
            <a:endParaRPr lang="pl-PL" sz="2400" dirty="0">
              <a:ln w="3175">
                <a:noFill/>
              </a:ln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449</Words>
  <Application>Microsoft Office PowerPoint</Application>
  <PresentationFormat>Pokaz na ekranie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Projekt domyślny</vt:lpstr>
      <vt:lpstr>DZIEDZICTWO KULTUROWE   historyczne i socjologiczne ujęcie</vt:lpstr>
      <vt:lpstr>Slajd 2</vt:lpstr>
      <vt:lpstr>Slajd 3</vt:lpstr>
      <vt:lpstr>Slajd 4</vt:lpstr>
      <vt:lpstr>Slajd 5</vt:lpstr>
      <vt:lpstr>Slajd 6</vt:lpstr>
      <vt:lpstr>Slajd 7</vt:lpstr>
      <vt:lpstr>ZAKRESY ZNACZENIOWE DZIEDZICTWA KULTUROWEGO </vt:lpstr>
      <vt:lpstr>Slajd 9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DZIEDZICTWO KULTUROWE  − PROBLEMY TERMINOLOGICZNE,  ZAKRES POJĘCIOWY, PODEJŚCIE BADAWCZE</dc:title>
  <dc:creator>.</dc:creator>
  <cp:lastModifiedBy>Użytkownik systemu Windows</cp:lastModifiedBy>
  <cp:revision>19</cp:revision>
  <dcterms:created xsi:type="dcterms:W3CDTF">2009-10-14T19:11:08Z</dcterms:created>
  <dcterms:modified xsi:type="dcterms:W3CDTF">2020-11-28T12:38:14Z</dcterms:modified>
</cp:coreProperties>
</file>